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3" r:id="rId1"/>
    <p:sldMasterId id="2147483724" r:id="rId2"/>
  </p:sldMasterIdLst>
  <p:notesMasterIdLst>
    <p:notesMasterId r:id="rId17"/>
  </p:notesMasterIdLst>
  <p:sldIdLst>
    <p:sldId id="327" r:id="rId3"/>
    <p:sldId id="261" r:id="rId4"/>
    <p:sldId id="262" r:id="rId5"/>
    <p:sldId id="330" r:id="rId6"/>
    <p:sldId id="374" r:id="rId7"/>
    <p:sldId id="369" r:id="rId8"/>
    <p:sldId id="375" r:id="rId9"/>
    <p:sldId id="370" r:id="rId10"/>
    <p:sldId id="376" r:id="rId11"/>
    <p:sldId id="372" r:id="rId12"/>
    <p:sldId id="377" r:id="rId13"/>
    <p:sldId id="373" r:id="rId14"/>
    <p:sldId id="378" r:id="rId15"/>
    <p:sldId id="358" r:id="rId16"/>
  </p:sldIdLst>
  <p:sldSz cx="24384000" cy="13716000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44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řina Benešová" initials="" lastIdx="2" clrIdx="0"/>
  <p:cmAuthor id="1" name="Šárka Svobodová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CFCAF1-261E-47C1-97BA-4EBA2D5945D9}">
  <a:tblStyle styleId="{F2CFCAF1-261E-47C1-97BA-4EBA2D5945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FEC68B1-CE3B-46C6-B811-1321E9FEC9D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38" d="100"/>
          <a:sy n="38" d="100"/>
        </p:scale>
        <p:origin x="125" y="283"/>
      </p:cViewPr>
      <p:guideLst>
        <p:guide orient="horz" pos="4344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2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726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83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76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00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116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56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20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422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573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98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ts val="8000"/>
              <a:buFont typeface="Calibri"/>
              <a:buNone/>
              <a:defRPr b="1">
                <a:solidFill>
                  <a:srgbClr val="F0374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Noto Sans Symbols"/>
              <a:buChar char="▪"/>
              <a:defRPr/>
            </a:lvl2pPr>
            <a:lvl3pPr marL="1371600" lvl="2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Courier New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1663700" y="3419477"/>
            <a:ext cx="21031199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1663700" y="9178927"/>
            <a:ext cx="21031199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1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Calibri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1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663700" y="3419477"/>
            <a:ext cx="21031199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Calibri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663700" y="9178927"/>
            <a:ext cx="21031199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Calibri"/>
              <a:buNone/>
              <a:defRPr sz="8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7DC818D-E4C9-4C64-AAD1-0AA44B58D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19" y="4489699"/>
            <a:ext cx="20772162" cy="47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0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57A76F-0E08-4284-841B-C7A3F5810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30" r="2589" b="15085"/>
          <a:stretch/>
        </p:blipFill>
        <p:spPr>
          <a:xfrm>
            <a:off x="-136187" y="-233463"/>
            <a:ext cx="24520188" cy="13949464"/>
          </a:xfrm>
          <a:prstGeom prst="rect">
            <a:avLst/>
          </a:prstGeom>
        </p:spPr>
      </p:pic>
      <p:sp>
        <p:nvSpPr>
          <p:cNvPr id="26" name="Google Shape;545;p86">
            <a:extLst>
              <a:ext uri="{FF2B5EF4-FFF2-40B4-BE49-F238E27FC236}">
                <a16:creationId xmlns:a16="http://schemas.microsoft.com/office/drawing/2014/main" id="{B530F5C5-A8A4-4F7F-B57A-E050D07B7750}"/>
              </a:ext>
            </a:extLst>
          </p:cNvPr>
          <p:cNvSpPr/>
          <p:nvPr/>
        </p:nvSpPr>
        <p:spPr>
          <a:xfrm>
            <a:off x="1543243" y="4395865"/>
            <a:ext cx="14701949" cy="34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7312"/>
            </a:pPr>
            <a:r>
              <a:rPr lang="pl-PL" sz="12000" b="1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KVALIFIKAČNÍ PŘEDPOKLADY</a:t>
            </a:r>
            <a:endParaRPr lang="pl-PL" sz="12000" dirty="0"/>
          </a:p>
        </p:txBody>
      </p:sp>
    </p:spTree>
    <p:extLst>
      <p:ext uri="{BB962C8B-B14F-4D97-AF65-F5344CB8AC3E}">
        <p14:creationId xmlns:p14="http://schemas.microsoft.com/office/powerpoint/2010/main" val="142598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6E7642-62CC-4663-BD44-E244272E7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49060" r="2104" b="17589"/>
          <a:stretch/>
        </p:blipFill>
        <p:spPr>
          <a:xfrm flipH="1">
            <a:off x="-2" y="0"/>
            <a:ext cx="12192001" cy="13716000"/>
          </a:xfrm>
          <a:prstGeom prst="rect">
            <a:avLst/>
          </a:prstGeom>
          <a:effectLst/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E8B4BE9-4EFB-4756-803A-F2284A50D47E}"/>
              </a:ext>
            </a:extLst>
          </p:cNvPr>
          <p:cNvSpPr/>
          <p:nvPr/>
        </p:nvSpPr>
        <p:spPr>
          <a:xfrm>
            <a:off x="0" y="0"/>
            <a:ext cx="12337912" cy="13716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Google Shape;661;p91">
            <a:extLst>
              <a:ext uri="{FF2B5EF4-FFF2-40B4-BE49-F238E27FC236}">
                <a16:creationId xmlns:a16="http://schemas.microsoft.com/office/drawing/2014/main" id="{097555C0-21FC-4E2C-8CB3-591E50EC8659}"/>
              </a:ext>
            </a:extLst>
          </p:cNvPr>
          <p:cNvSpPr/>
          <p:nvPr/>
        </p:nvSpPr>
        <p:spPr>
          <a:xfrm>
            <a:off x="1399732" y="5150768"/>
            <a:ext cx="10471631" cy="341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Kvalifikační předpoklady</a:t>
            </a:r>
            <a:endParaRPr sz="11000" b="1" dirty="0">
              <a:solidFill>
                <a:schemeClr val="bg2"/>
              </a:solidFill>
            </a:endParaRPr>
          </a:p>
        </p:txBody>
      </p:sp>
      <p:sp>
        <p:nvSpPr>
          <p:cNvPr id="13" name="Google Shape;661;p91">
            <a:extLst>
              <a:ext uri="{FF2B5EF4-FFF2-40B4-BE49-F238E27FC236}">
                <a16:creationId xmlns:a16="http://schemas.microsoft.com/office/drawing/2014/main" id="{D68D29AD-319F-445E-B4DC-FDD45B4BDE19}"/>
              </a:ext>
            </a:extLst>
          </p:cNvPr>
          <p:cNvSpPr/>
          <p:nvPr/>
        </p:nvSpPr>
        <p:spPr>
          <a:xfrm>
            <a:off x="13271095" y="791183"/>
            <a:ext cx="9690505" cy="81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914400">
              <a:buFont typeface="+mj-lt"/>
              <a:buAutoNum type="arabicPeriod"/>
            </a:pPr>
            <a:r>
              <a:rPr lang="cs-CZ" sz="60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psychologie, </a:t>
            </a:r>
            <a:r>
              <a:rPr lang="cs-CZ" sz="60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psychodiagnostika, </a:t>
            </a:r>
            <a:r>
              <a:rPr lang="cs-CZ" sz="60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metodologie výzkumu</a:t>
            </a:r>
          </a:p>
          <a:p>
            <a:pPr marL="914400" lvl="0" indent="-914400">
              <a:buFont typeface="+mj-lt"/>
              <a:buAutoNum type="arabicPeriod"/>
            </a:pPr>
            <a:endParaRPr lang="cs-CZ" sz="6000" dirty="0" smtClean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914400">
              <a:buFont typeface="+mj-lt"/>
              <a:buAutoNum type="arabicPeriod"/>
            </a:pPr>
            <a:r>
              <a:rPr lang="cs-CZ" sz="60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pracovní </a:t>
            </a:r>
            <a:r>
              <a:rPr lang="cs-CZ" sz="60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psychologie, dopravní psychologie, resp. drážní </a:t>
            </a:r>
            <a:r>
              <a:rPr lang="cs-CZ" sz="60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doprava</a:t>
            </a:r>
            <a:endParaRPr lang="cs-CZ" sz="600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914400">
              <a:buFont typeface="+mj-lt"/>
              <a:buAutoNum type="arabicPeriod"/>
            </a:pPr>
            <a:endParaRPr lang="cs-CZ" sz="6000" dirty="0" smtClean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914400">
              <a:buFont typeface="+mj-lt"/>
              <a:buAutoNum type="arabicPeriod"/>
            </a:pPr>
            <a:r>
              <a:rPr lang="cs-CZ" sz="60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expert </a:t>
            </a:r>
            <a:r>
              <a:rPr lang="cs-CZ" sz="60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 oblasti informačních systémů a informačních technologií</a:t>
            </a:r>
            <a:endParaRPr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3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57A76F-0E08-4284-841B-C7A3F5810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30" r="2589" b="15085"/>
          <a:stretch/>
        </p:blipFill>
        <p:spPr>
          <a:xfrm>
            <a:off x="-136187" y="-233463"/>
            <a:ext cx="24520188" cy="13949464"/>
          </a:xfrm>
          <a:prstGeom prst="rect">
            <a:avLst/>
          </a:prstGeom>
        </p:spPr>
      </p:pic>
      <p:sp>
        <p:nvSpPr>
          <p:cNvPr id="26" name="Google Shape;545;p86">
            <a:extLst>
              <a:ext uri="{FF2B5EF4-FFF2-40B4-BE49-F238E27FC236}">
                <a16:creationId xmlns:a16="http://schemas.microsoft.com/office/drawing/2014/main" id="{B530F5C5-A8A4-4F7F-B57A-E050D07B7750}"/>
              </a:ext>
            </a:extLst>
          </p:cNvPr>
          <p:cNvSpPr/>
          <p:nvPr/>
        </p:nvSpPr>
        <p:spPr>
          <a:xfrm>
            <a:off x="1543243" y="4395865"/>
            <a:ext cx="14701949" cy="34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7312"/>
            </a:pPr>
            <a:r>
              <a:rPr lang="pl-PL" sz="12000" b="1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DOBA ŘEŠENÍ &amp; CENA</a:t>
            </a:r>
            <a:endParaRPr lang="pl-PL" sz="12000" dirty="0"/>
          </a:p>
        </p:txBody>
      </p:sp>
    </p:spTree>
    <p:extLst>
      <p:ext uri="{BB962C8B-B14F-4D97-AF65-F5344CB8AC3E}">
        <p14:creationId xmlns:p14="http://schemas.microsoft.com/office/powerpoint/2010/main" val="407675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6E7642-62CC-4663-BD44-E244272E7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49060" r="2104" b="17589"/>
          <a:stretch/>
        </p:blipFill>
        <p:spPr>
          <a:xfrm flipH="1">
            <a:off x="-2" y="0"/>
            <a:ext cx="12192001" cy="13716000"/>
          </a:xfrm>
          <a:prstGeom prst="rect">
            <a:avLst/>
          </a:prstGeom>
          <a:effectLst/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E8B4BE9-4EFB-4756-803A-F2284A50D47E}"/>
              </a:ext>
            </a:extLst>
          </p:cNvPr>
          <p:cNvSpPr/>
          <p:nvPr/>
        </p:nvSpPr>
        <p:spPr>
          <a:xfrm>
            <a:off x="0" y="0"/>
            <a:ext cx="12337912" cy="13716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Google Shape;661;p91">
            <a:extLst>
              <a:ext uri="{FF2B5EF4-FFF2-40B4-BE49-F238E27FC236}">
                <a16:creationId xmlns:a16="http://schemas.microsoft.com/office/drawing/2014/main" id="{097555C0-21FC-4E2C-8CB3-591E50EC8659}"/>
              </a:ext>
            </a:extLst>
          </p:cNvPr>
          <p:cNvSpPr/>
          <p:nvPr/>
        </p:nvSpPr>
        <p:spPr>
          <a:xfrm>
            <a:off x="1399732" y="5150768"/>
            <a:ext cx="10471631" cy="341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Doba &amp; cena</a:t>
            </a:r>
            <a:endParaRPr sz="11000" b="1" dirty="0">
              <a:solidFill>
                <a:schemeClr val="bg2"/>
              </a:solidFill>
            </a:endParaRPr>
          </a:p>
        </p:txBody>
      </p:sp>
      <p:sp>
        <p:nvSpPr>
          <p:cNvPr id="13" name="Google Shape;661;p91">
            <a:extLst>
              <a:ext uri="{FF2B5EF4-FFF2-40B4-BE49-F238E27FC236}">
                <a16:creationId xmlns:a16="http://schemas.microsoft.com/office/drawing/2014/main" id="{D68D29AD-319F-445E-B4DC-FDD45B4BDE19}"/>
              </a:ext>
            </a:extLst>
          </p:cNvPr>
          <p:cNvSpPr/>
          <p:nvPr/>
        </p:nvSpPr>
        <p:spPr>
          <a:xfrm>
            <a:off x="13591731" y="4936463"/>
            <a:ext cx="9690505" cy="81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914400">
              <a:buFont typeface="+mj-lt"/>
              <a:buAutoNum type="arabicPeriod"/>
            </a:pPr>
            <a:r>
              <a:rPr lang="cs-CZ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Calibri"/>
              </a:rPr>
              <a:t>Cena: předpoklad cca 6 mil. Kč</a:t>
            </a:r>
          </a:p>
          <a:p>
            <a:pPr marL="914400" lvl="0" indent="-914400">
              <a:buFont typeface="+mj-lt"/>
              <a:buAutoNum type="arabicPeriod"/>
            </a:pPr>
            <a:endParaRPr lang="cs-CZ" sz="6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914400" lvl="0" indent="-914400">
              <a:buFont typeface="+mj-lt"/>
              <a:buAutoNum type="arabicPeriod"/>
            </a:pPr>
            <a:r>
              <a:rPr lang="cs-CZ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sym typeface="Calibri"/>
              </a:rPr>
              <a:t>Doba řešení od 2023, max. 2 roky</a:t>
            </a:r>
            <a:endParaRPr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76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737BDC4-76D0-4400-A0F2-2BC6FEEE3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18" t="-1385" r="35795"/>
          <a:stretch/>
        </p:blipFill>
        <p:spPr>
          <a:xfrm>
            <a:off x="9126025" y="4177672"/>
            <a:ext cx="5979550" cy="4802189"/>
          </a:xfrm>
          <a:prstGeom prst="rect">
            <a:avLst/>
          </a:prstGeom>
        </p:spPr>
      </p:pic>
      <p:sp>
        <p:nvSpPr>
          <p:cNvPr id="11" name="Google Shape;1437;p142">
            <a:extLst>
              <a:ext uri="{FF2B5EF4-FFF2-40B4-BE49-F238E27FC236}">
                <a16:creationId xmlns:a16="http://schemas.microsoft.com/office/drawing/2014/main" id="{5BFA2701-E245-4E2D-9E50-3381E4FAD829}"/>
              </a:ext>
            </a:extLst>
          </p:cNvPr>
          <p:cNvSpPr txBox="1"/>
          <p:nvPr/>
        </p:nvSpPr>
        <p:spPr>
          <a:xfrm>
            <a:off x="10747069" y="9356718"/>
            <a:ext cx="28898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 b="1" dirty="0">
                <a:solidFill>
                  <a:schemeClr val="lt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www.tacr.cz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6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5"/>
          <p:cNvSpPr/>
          <p:nvPr/>
        </p:nvSpPr>
        <p:spPr>
          <a:xfrm>
            <a:off x="1303450" y="1828800"/>
            <a:ext cx="17167430" cy="703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cs-CZ" sz="80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Aktualizace postupů a digitalizace procesu posuzování psychické způsobilosti pro výkon vybraných zaměstnání ve společnosti Správa </a:t>
            </a:r>
            <a:r>
              <a:rPr lang="cs-CZ" sz="80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železnic</a:t>
            </a:r>
            <a:endParaRPr lang="cs-CZ" sz="80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cs-CZ" sz="6000" b="1" i="1" dirty="0" smtClean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cs-CZ" sz="6000" b="1" i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Konzultace k možnostem řešení výzkumné potřeby</a:t>
            </a:r>
            <a:endParaRPr sz="6000" b="1" i="1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85"/>
          <p:cNvSpPr txBox="1"/>
          <p:nvPr/>
        </p:nvSpPr>
        <p:spPr>
          <a:xfrm>
            <a:off x="1303450" y="11555302"/>
            <a:ext cx="8621600" cy="115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25" tIns="46800" rIns="93625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s-CZ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Technologická agentura České republiky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s-CZ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29. 06. 2022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2A592B6-D3B3-4500-B49F-706D47F5B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2306" y="-2917128"/>
            <a:ext cx="5091093" cy="192421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E98BF7E7-1558-4386-9174-5F643EC95148}"/>
              </a:ext>
            </a:extLst>
          </p:cNvPr>
          <p:cNvGrpSpPr/>
          <p:nvPr/>
        </p:nvGrpSpPr>
        <p:grpSpPr>
          <a:xfrm>
            <a:off x="9666920" y="2665722"/>
            <a:ext cx="10500000" cy="6155169"/>
            <a:chOff x="9870120" y="4819642"/>
            <a:chExt cx="10500000" cy="6155169"/>
          </a:xfrm>
        </p:grpSpPr>
        <p:sp>
          <p:nvSpPr>
            <p:cNvPr id="545" name="Google Shape;545;p86"/>
            <p:cNvSpPr/>
            <p:nvPr/>
          </p:nvSpPr>
          <p:spPr>
            <a:xfrm>
              <a:off x="9870120" y="4819642"/>
              <a:ext cx="5084130" cy="1809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3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Obsah</a:t>
              </a:r>
              <a:endParaRPr sz="13000" dirty="0">
                <a:solidFill>
                  <a:schemeClr val="dk1"/>
                </a:solidFill>
              </a:endParaRPr>
            </a:p>
          </p:txBody>
        </p:sp>
        <p:sp>
          <p:nvSpPr>
            <p:cNvPr id="546" name="Google Shape;546;p86"/>
            <p:cNvSpPr txBox="1"/>
            <p:nvPr/>
          </p:nvSpPr>
          <p:spPr>
            <a:xfrm>
              <a:off x="10898820" y="7623511"/>
              <a:ext cx="9471300" cy="335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25" tIns="91400" rIns="182825" bIns="91400" anchor="t" anchorCtr="0">
              <a:noAutofit/>
            </a:bodyPr>
            <a:lstStyle/>
            <a:p>
              <a:pPr marL="540000" marR="0" lvl="0" indent="-540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cs-CZ" sz="5400" dirty="0" smtClean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Základní data</a:t>
              </a:r>
              <a:endParaRPr sz="5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40000" marR="0" lvl="0" indent="-540000" algn="l" rtl="0">
                <a:lnSpc>
                  <a:spcPct val="100000"/>
                </a:lnSpc>
                <a:spcBef>
                  <a:spcPts val="2399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cs-CZ" sz="5400" dirty="0" smtClean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Aktivity</a:t>
              </a:r>
              <a:endParaRPr sz="5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540000" marR="0" lvl="0" indent="-540000" algn="l" rtl="0">
                <a:lnSpc>
                  <a:spcPct val="100000"/>
                </a:lnSpc>
                <a:spcBef>
                  <a:spcPts val="2399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cs-CZ" sz="5400" dirty="0" smtClean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Výstupy</a:t>
              </a:r>
              <a:endParaRPr lang="cs-CZ" sz="54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  <a:p>
              <a:pPr marL="540000" marR="0" lvl="0" indent="-540000" algn="l" rtl="0">
                <a:lnSpc>
                  <a:spcPct val="100000"/>
                </a:lnSpc>
                <a:spcBef>
                  <a:spcPts val="2399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cs-CZ" sz="5400" dirty="0" smtClean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Kvalifikační předpoklady</a:t>
              </a:r>
            </a:p>
            <a:p>
              <a:pPr marL="540000" marR="0" lvl="0" indent="-540000" algn="l" rtl="0">
                <a:lnSpc>
                  <a:spcPct val="100000"/>
                </a:lnSpc>
                <a:spcBef>
                  <a:spcPts val="2399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cs-CZ" sz="5400" dirty="0" smtClean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Doba řešení &amp; cena</a:t>
              </a:r>
              <a:endParaRPr sz="5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426989A2-E104-46DB-A3B4-DA0867A83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316009"/>
            <a:ext cx="6656316" cy="130839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57A76F-0E08-4284-841B-C7A3F5810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30" r="2589" b="15085"/>
          <a:stretch/>
        </p:blipFill>
        <p:spPr>
          <a:xfrm>
            <a:off x="-136187" y="-233463"/>
            <a:ext cx="24520188" cy="13949464"/>
          </a:xfrm>
          <a:prstGeom prst="rect">
            <a:avLst/>
          </a:prstGeom>
        </p:spPr>
      </p:pic>
      <p:sp>
        <p:nvSpPr>
          <p:cNvPr id="26" name="Google Shape;545;p86">
            <a:extLst>
              <a:ext uri="{FF2B5EF4-FFF2-40B4-BE49-F238E27FC236}">
                <a16:creationId xmlns:a16="http://schemas.microsoft.com/office/drawing/2014/main" id="{B530F5C5-A8A4-4F7F-B57A-E050D07B7750}"/>
              </a:ext>
            </a:extLst>
          </p:cNvPr>
          <p:cNvSpPr/>
          <p:nvPr/>
        </p:nvSpPr>
        <p:spPr>
          <a:xfrm>
            <a:off x="1543243" y="4395865"/>
            <a:ext cx="14701949" cy="34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7312"/>
            </a:pPr>
            <a:r>
              <a:rPr lang="pl-PL" sz="12000" b="1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ZÁKLADNÍ DATA</a:t>
            </a:r>
            <a:endParaRPr lang="pl-PL" sz="12000" dirty="0"/>
          </a:p>
        </p:txBody>
      </p:sp>
    </p:spTree>
    <p:extLst>
      <p:ext uri="{BB962C8B-B14F-4D97-AF65-F5344CB8AC3E}">
        <p14:creationId xmlns:p14="http://schemas.microsoft.com/office/powerpoint/2010/main" val="419192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6E7642-62CC-4663-BD44-E244272E7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49060" r="2104" b="17589"/>
          <a:stretch/>
        </p:blipFill>
        <p:spPr>
          <a:xfrm flipH="1">
            <a:off x="-2" y="0"/>
            <a:ext cx="12192001" cy="13716000"/>
          </a:xfrm>
          <a:prstGeom prst="rect">
            <a:avLst/>
          </a:prstGeom>
          <a:effectLst/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E8B4BE9-4EFB-4756-803A-F2284A50D47E}"/>
              </a:ext>
            </a:extLst>
          </p:cNvPr>
          <p:cNvSpPr/>
          <p:nvPr/>
        </p:nvSpPr>
        <p:spPr>
          <a:xfrm>
            <a:off x="-1" y="0"/>
            <a:ext cx="12191999" cy="13716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Google Shape;661;p91">
            <a:extLst>
              <a:ext uri="{FF2B5EF4-FFF2-40B4-BE49-F238E27FC236}">
                <a16:creationId xmlns:a16="http://schemas.microsoft.com/office/drawing/2014/main" id="{097555C0-21FC-4E2C-8CB3-591E50EC8659}"/>
              </a:ext>
            </a:extLst>
          </p:cNvPr>
          <p:cNvSpPr/>
          <p:nvPr/>
        </p:nvSpPr>
        <p:spPr>
          <a:xfrm>
            <a:off x="1399732" y="5150768"/>
            <a:ext cx="10471631" cy="341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Základní data</a:t>
            </a:r>
            <a:endParaRPr sz="11000" b="1" dirty="0">
              <a:solidFill>
                <a:schemeClr val="bg2"/>
              </a:solidFill>
            </a:endParaRPr>
          </a:p>
        </p:txBody>
      </p:sp>
      <p:sp>
        <p:nvSpPr>
          <p:cNvPr id="13" name="Google Shape;661;p91">
            <a:extLst>
              <a:ext uri="{FF2B5EF4-FFF2-40B4-BE49-F238E27FC236}">
                <a16:creationId xmlns:a16="http://schemas.microsoft.com/office/drawing/2014/main" id="{D68D29AD-319F-445E-B4DC-FDD45B4BDE19}"/>
              </a:ext>
            </a:extLst>
          </p:cNvPr>
          <p:cNvSpPr/>
          <p:nvPr/>
        </p:nvSpPr>
        <p:spPr>
          <a:xfrm>
            <a:off x="13271095" y="791183"/>
            <a:ext cx="10133654" cy="148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marR="0" lvl="0" indent="-857250" algn="l" rtl="0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6000" b="1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Garant výzkumné potřeby: </a:t>
            </a:r>
            <a:r>
              <a:rPr lang="cs-CZ" sz="60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Ministerstvo dopravy</a:t>
            </a:r>
            <a:endParaRPr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Google Shape;661;p91">
            <a:extLst>
              <a:ext uri="{FF2B5EF4-FFF2-40B4-BE49-F238E27FC236}">
                <a16:creationId xmlns:a16="http://schemas.microsoft.com/office/drawing/2014/main" id="{09713BC9-A0DB-4DD5-A3E6-2574AE9425E8}"/>
              </a:ext>
            </a:extLst>
          </p:cNvPr>
          <p:cNvSpPr/>
          <p:nvPr/>
        </p:nvSpPr>
        <p:spPr>
          <a:xfrm>
            <a:off x="13271095" y="4070429"/>
            <a:ext cx="9433694" cy="148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marR="0" lvl="0" indent="-857250" algn="l" rtl="0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6000" b="1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Gestor výzkumné potřeby: </a:t>
            </a:r>
            <a:r>
              <a:rPr lang="cs-CZ" sz="60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Správa železnic</a:t>
            </a:r>
            <a:endParaRPr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Google Shape;661;p91">
            <a:extLst>
              <a:ext uri="{FF2B5EF4-FFF2-40B4-BE49-F238E27FC236}">
                <a16:creationId xmlns:a16="http://schemas.microsoft.com/office/drawing/2014/main" id="{09713BC9-A0DB-4DD5-A3E6-2574AE9425E8}"/>
              </a:ext>
            </a:extLst>
          </p:cNvPr>
          <p:cNvSpPr/>
          <p:nvPr/>
        </p:nvSpPr>
        <p:spPr>
          <a:xfrm>
            <a:off x="13271095" y="7349675"/>
            <a:ext cx="10133654" cy="148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marR="0" lvl="0" indent="-857250" algn="l" rtl="0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6000" b="1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Obory: </a:t>
            </a:r>
          </a:p>
          <a:p>
            <a:pPr marR="0" lvl="0" algn="l" rtl="0">
              <a:lnSpc>
                <a:spcPts val="12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6000" b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60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Psychologie, Informatika, 	Bezpečnost a ochrana z	draví</a:t>
            </a:r>
            <a:endParaRPr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0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57A76F-0E08-4284-841B-C7A3F5810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30" r="2589" b="15085"/>
          <a:stretch/>
        </p:blipFill>
        <p:spPr>
          <a:xfrm>
            <a:off x="-136187" y="-233463"/>
            <a:ext cx="24520188" cy="13949464"/>
          </a:xfrm>
          <a:prstGeom prst="rect">
            <a:avLst/>
          </a:prstGeom>
        </p:spPr>
      </p:pic>
      <p:sp>
        <p:nvSpPr>
          <p:cNvPr id="26" name="Google Shape;545;p86">
            <a:extLst>
              <a:ext uri="{FF2B5EF4-FFF2-40B4-BE49-F238E27FC236}">
                <a16:creationId xmlns:a16="http://schemas.microsoft.com/office/drawing/2014/main" id="{B530F5C5-A8A4-4F7F-B57A-E050D07B7750}"/>
              </a:ext>
            </a:extLst>
          </p:cNvPr>
          <p:cNvSpPr/>
          <p:nvPr/>
        </p:nvSpPr>
        <p:spPr>
          <a:xfrm>
            <a:off x="1543243" y="4395865"/>
            <a:ext cx="14701949" cy="34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7312"/>
            </a:pPr>
            <a:r>
              <a:rPr lang="pl-PL" sz="12000" b="1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AKTIVITY</a:t>
            </a:r>
            <a:endParaRPr lang="pl-PL" sz="12000" dirty="0"/>
          </a:p>
        </p:txBody>
      </p:sp>
    </p:spTree>
    <p:extLst>
      <p:ext uri="{BB962C8B-B14F-4D97-AF65-F5344CB8AC3E}">
        <p14:creationId xmlns:p14="http://schemas.microsoft.com/office/powerpoint/2010/main" val="101168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61;p91">
            <a:extLst>
              <a:ext uri="{FF2B5EF4-FFF2-40B4-BE49-F238E27FC236}">
                <a16:creationId xmlns:a16="http://schemas.microsoft.com/office/drawing/2014/main" id="{097555C0-21FC-4E2C-8CB3-591E50EC8659}"/>
              </a:ext>
            </a:extLst>
          </p:cNvPr>
          <p:cNvSpPr/>
          <p:nvPr/>
        </p:nvSpPr>
        <p:spPr>
          <a:xfrm>
            <a:off x="819542" y="1046128"/>
            <a:ext cx="21796618" cy="341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Předmět výzkumné potřeby</a:t>
            </a:r>
            <a:endParaRPr sz="11000" b="1" dirty="0">
              <a:solidFill>
                <a:schemeClr val="bg2"/>
              </a:solidFill>
            </a:endParaRPr>
          </a:p>
        </p:txBody>
      </p:sp>
      <p:sp>
        <p:nvSpPr>
          <p:cNvPr id="13" name="Google Shape;661;p91">
            <a:extLst>
              <a:ext uri="{FF2B5EF4-FFF2-40B4-BE49-F238E27FC236}">
                <a16:creationId xmlns:a16="http://schemas.microsoft.com/office/drawing/2014/main" id="{D68D29AD-319F-445E-B4DC-FDD45B4BDE19}"/>
              </a:ext>
            </a:extLst>
          </p:cNvPr>
          <p:cNvSpPr/>
          <p:nvPr/>
        </p:nvSpPr>
        <p:spPr>
          <a:xfrm>
            <a:off x="819542" y="3058511"/>
            <a:ext cx="22867149" cy="858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cs-CZ" sz="4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Analýza </a:t>
            </a:r>
            <a:r>
              <a:rPr lang="cs-CZ" sz="4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obsahu práce</a:t>
            </a:r>
            <a:r>
              <a:rPr lang="cs-CZ" sz="4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u posuzovaných zaměstnání a </a:t>
            </a:r>
            <a:r>
              <a:rPr lang="cs-CZ" sz="4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definování psychických nároků </a:t>
            </a:r>
            <a:r>
              <a:rPr lang="cs-CZ" sz="4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 výkon zaměstnání</a:t>
            </a:r>
            <a:r>
              <a:rPr lang="cs-CZ" sz="4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914400" lvl="0" indent="-914400">
              <a:buFont typeface="Arial" panose="020B0604020202020204" pitchFamily="34" charset="0"/>
              <a:buChar char="•"/>
            </a:pPr>
            <a:endParaRPr lang="cs-CZ" sz="4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cs-CZ" sz="4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Analýza </a:t>
            </a:r>
            <a:r>
              <a:rPr lang="cs-CZ" sz="4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aktuálního katalogu prací</a:t>
            </a:r>
            <a:r>
              <a:rPr lang="cs-CZ" sz="4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 posouzení vhodnosti zařazení </a:t>
            </a:r>
            <a:r>
              <a:rPr lang="cs-CZ" sz="4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nových</a:t>
            </a:r>
            <a:r>
              <a:rPr lang="cs-CZ" sz="4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zaměstnání pro posouzení.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cs-CZ" sz="4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cs-CZ" sz="4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Posouzení </a:t>
            </a:r>
            <a:r>
              <a:rPr lang="cs-CZ" sz="4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aktuálních postupů posuzování </a:t>
            </a:r>
            <a:r>
              <a:rPr lang="cs-CZ" sz="4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(psychodiagnostické metody – vč. norem, </a:t>
            </a:r>
            <a:r>
              <a:rPr lang="cs-CZ" sz="4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kritérií </a:t>
            </a:r>
            <a:r>
              <a:rPr lang="cs-CZ" sz="4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posouzení, </a:t>
            </a:r>
            <a:r>
              <a:rPr lang="cs-CZ" sz="4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postupů posouzení) a aktualizace (úprava metod, doplnění).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4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4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Provedení </a:t>
            </a:r>
            <a:r>
              <a:rPr lang="cs-CZ" sz="4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validační studie </a:t>
            </a:r>
            <a:r>
              <a:rPr lang="cs-CZ" sz="4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 cílem prokázání vhodnosti nově navrhovaného postupu posuzování</a:t>
            </a:r>
            <a:r>
              <a:rPr lang="cs-CZ" sz="4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cs-CZ" sz="4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cs-CZ" sz="4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cs-CZ" sz="4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Digitalizace</a:t>
            </a:r>
            <a:r>
              <a:rPr lang="cs-CZ" sz="4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postupu posouzení – vytvoření a pilotní </a:t>
            </a:r>
            <a:r>
              <a:rPr lang="cs-CZ" sz="4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otestování.</a:t>
            </a:r>
            <a:endParaRPr lang="cs-CZ" sz="4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endParaRPr lang="cs-CZ" sz="4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41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57A76F-0E08-4284-841B-C7A3F5810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30" r="2589" b="15085"/>
          <a:stretch/>
        </p:blipFill>
        <p:spPr>
          <a:xfrm>
            <a:off x="-136187" y="-233463"/>
            <a:ext cx="24520188" cy="13949464"/>
          </a:xfrm>
          <a:prstGeom prst="rect">
            <a:avLst/>
          </a:prstGeom>
        </p:spPr>
      </p:pic>
      <p:sp>
        <p:nvSpPr>
          <p:cNvPr id="26" name="Google Shape;545;p86">
            <a:extLst>
              <a:ext uri="{FF2B5EF4-FFF2-40B4-BE49-F238E27FC236}">
                <a16:creationId xmlns:a16="http://schemas.microsoft.com/office/drawing/2014/main" id="{B530F5C5-A8A4-4F7F-B57A-E050D07B7750}"/>
              </a:ext>
            </a:extLst>
          </p:cNvPr>
          <p:cNvSpPr/>
          <p:nvPr/>
        </p:nvSpPr>
        <p:spPr>
          <a:xfrm>
            <a:off x="1543243" y="4395865"/>
            <a:ext cx="14701949" cy="34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7312"/>
            </a:pPr>
            <a:r>
              <a:rPr lang="pl-PL" sz="12000" b="1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VÝSTUPY</a:t>
            </a:r>
            <a:endParaRPr lang="pl-PL" sz="12000" dirty="0"/>
          </a:p>
        </p:txBody>
      </p:sp>
    </p:spTree>
    <p:extLst>
      <p:ext uri="{BB962C8B-B14F-4D97-AF65-F5344CB8AC3E}">
        <p14:creationId xmlns:p14="http://schemas.microsoft.com/office/powerpoint/2010/main" val="357843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61;p91">
            <a:extLst>
              <a:ext uri="{FF2B5EF4-FFF2-40B4-BE49-F238E27FC236}">
                <a16:creationId xmlns:a16="http://schemas.microsoft.com/office/drawing/2014/main" id="{097555C0-21FC-4E2C-8CB3-591E50EC8659}"/>
              </a:ext>
            </a:extLst>
          </p:cNvPr>
          <p:cNvSpPr/>
          <p:nvPr/>
        </p:nvSpPr>
        <p:spPr>
          <a:xfrm>
            <a:off x="383836" y="456848"/>
            <a:ext cx="13169604" cy="341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Výsledky &amp; výstupy</a:t>
            </a:r>
            <a:endParaRPr sz="11000" b="1" dirty="0">
              <a:solidFill>
                <a:schemeClr val="bg2"/>
              </a:solidFill>
            </a:endParaRPr>
          </a:p>
        </p:txBody>
      </p:sp>
      <p:sp>
        <p:nvSpPr>
          <p:cNvPr id="13" name="Google Shape;661;p91">
            <a:extLst>
              <a:ext uri="{FF2B5EF4-FFF2-40B4-BE49-F238E27FC236}">
                <a16:creationId xmlns:a16="http://schemas.microsoft.com/office/drawing/2014/main" id="{D68D29AD-319F-445E-B4DC-FDD45B4BDE19}"/>
              </a:ext>
            </a:extLst>
          </p:cNvPr>
          <p:cNvSpPr/>
          <p:nvPr/>
        </p:nvSpPr>
        <p:spPr>
          <a:xfrm>
            <a:off x="383836" y="2483647"/>
            <a:ext cx="23268644" cy="1196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lvl="0" indent="-1143000">
              <a:buFont typeface="+mj-lt"/>
              <a:buAutoNum type="arabicPeriod"/>
            </a:pPr>
            <a:r>
              <a:rPr lang="cs-CZ" sz="6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 - výzkumná zpráva: </a:t>
            </a:r>
            <a:r>
              <a:rPr lang="cs-CZ" sz="6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Analýza obsahu práce u posuzovaných </a:t>
            </a:r>
            <a:r>
              <a:rPr lang="cs-CZ" sz="60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zaměstnání; definice psychických nároků a návrh zaměstnání pro posuzování.</a:t>
            </a:r>
          </a:p>
          <a:p>
            <a:pPr marL="1143000" lvl="0" indent="-1143000">
              <a:buFont typeface="+mj-lt"/>
              <a:buAutoNum type="arabicPeriod"/>
            </a:pPr>
            <a:endParaRPr lang="cs-CZ" sz="6000" i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0" indent="-1143000">
              <a:buFont typeface="+mj-lt"/>
              <a:buAutoNum type="arabicPeriod"/>
            </a:pPr>
            <a:r>
              <a:rPr lang="cs-CZ" sz="6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 - Interní metodický pokyn </a:t>
            </a:r>
            <a:r>
              <a:rPr lang="cs-CZ" sz="60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GŘ </a:t>
            </a:r>
            <a:r>
              <a:rPr lang="cs-CZ" sz="6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 posuzování psychických nároků pro výkon vybraných </a:t>
            </a:r>
            <a:r>
              <a:rPr lang="cs-CZ" sz="60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zaměstnání (procesní aspekty posouzení, metodika).</a:t>
            </a:r>
          </a:p>
          <a:p>
            <a:pPr marL="1143000" lvl="0" indent="-1143000">
              <a:buFont typeface="+mj-lt"/>
              <a:buAutoNum type="arabicPeriod"/>
            </a:pPr>
            <a:endParaRPr lang="cs-CZ" sz="6000" i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0" indent="-1143000">
              <a:buFont typeface="+mj-lt"/>
              <a:buAutoNum type="arabicPeriod"/>
            </a:pPr>
            <a:r>
              <a:rPr lang="cs-CZ" sz="60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 </a:t>
            </a:r>
            <a:r>
              <a:rPr lang="cs-CZ" sz="6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výzkumná zpráva: Validační </a:t>
            </a:r>
            <a:r>
              <a:rPr lang="cs-CZ" sz="60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studie.</a:t>
            </a:r>
            <a:endParaRPr lang="cs-CZ" sz="60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0" indent="-1143000">
              <a:buFont typeface="+mj-lt"/>
              <a:buAutoNum type="arabicPeriod"/>
            </a:pPr>
            <a:endParaRPr lang="cs-CZ" sz="6000" i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0" indent="-1143000">
              <a:buFont typeface="+mj-lt"/>
              <a:buAutoNum type="arabicPeriod"/>
            </a:pPr>
            <a:r>
              <a:rPr lang="cs-CZ" sz="6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 -Vytvoření a pilotní otestování on-line pracovního prostředí („</a:t>
            </a:r>
            <a:r>
              <a:rPr lang="cs-CZ" sz="60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střecha“ </a:t>
            </a:r>
            <a:r>
              <a:rPr lang="cs-CZ" sz="6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nad aktuálním softwarovým </a:t>
            </a:r>
            <a:r>
              <a:rPr lang="cs-CZ" sz="60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řešením, plně </a:t>
            </a:r>
            <a:r>
              <a:rPr lang="cs-CZ" sz="6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digitalizovaný průběh vyšetření, vč. vedení kartotéky a </a:t>
            </a:r>
            <a:r>
              <a:rPr lang="cs-CZ" sz="60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archivace).</a:t>
            </a:r>
            <a:endParaRPr lang="cs-CZ" sz="60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0" indent="-1143000">
              <a:buFont typeface="+mj-lt"/>
              <a:buAutoNum type="arabicPeriod"/>
            </a:pPr>
            <a:endParaRPr lang="cs-CZ" sz="6000" dirty="0" smtClean="0">
              <a:solidFill>
                <a:schemeClr val="tx1"/>
              </a:solidFill>
            </a:endParaRPr>
          </a:p>
          <a:p>
            <a:pPr marL="1143000" lvl="0" indent="-1143000">
              <a:buFont typeface="+mj-lt"/>
              <a:buAutoNum type="arabicPeriod"/>
            </a:pPr>
            <a:endParaRPr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43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TACR_1">
      <a:dk1>
        <a:srgbClr val="000000"/>
      </a:dk1>
      <a:lt1>
        <a:srgbClr val="FFFFFF"/>
      </a:lt1>
      <a:dk2>
        <a:srgbClr val="F03741"/>
      </a:dk2>
      <a:lt2>
        <a:srgbClr val="BFBFBF"/>
      </a:lt2>
      <a:accent1>
        <a:srgbClr val="7F7F7F"/>
      </a:accent1>
      <a:accent2>
        <a:srgbClr val="FAC2C5"/>
      </a:accent2>
      <a:accent3>
        <a:srgbClr val="A5A5A5"/>
      </a:accent3>
      <a:accent4>
        <a:srgbClr val="FDE3E4"/>
      </a:accent4>
      <a:accent5>
        <a:srgbClr val="B60E16"/>
      </a:accent5>
      <a:accent6>
        <a:srgbClr val="F46C72"/>
      </a:accent6>
      <a:hlink>
        <a:srgbClr val="B60E16"/>
      </a:hlink>
      <a:folHlink>
        <a:srgbClr val="B60E1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274</Words>
  <Application>Microsoft Office PowerPoint</Application>
  <PresentationFormat>Vlastní</PresentationFormat>
  <Paragraphs>50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Noto Sans Symbols</vt:lpstr>
      <vt:lpstr>Calibri</vt:lpstr>
      <vt:lpstr>Century Gothic</vt:lpstr>
      <vt:lpstr>Courier New</vt:lpstr>
      <vt:lpstr>Motiv Office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Čermáková</dc:creator>
  <cp:lastModifiedBy>Windows User</cp:lastModifiedBy>
  <cp:revision>81</cp:revision>
  <dcterms:modified xsi:type="dcterms:W3CDTF">2022-06-28T11:51:06Z</dcterms:modified>
</cp:coreProperties>
</file>